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66" r:id="rId4"/>
    <p:sldId id="258" r:id="rId5"/>
    <p:sldId id="264" r:id="rId6"/>
    <p:sldId id="265" r:id="rId7"/>
    <p:sldId id="259" r:id="rId8"/>
    <p:sldId id="262" r:id="rId9"/>
    <p:sldId id="263" r:id="rId10"/>
    <p:sldId id="260" r:id="rId11"/>
    <p:sldId id="261" r:id="rId12"/>
    <p:sldId id="268" r:id="rId1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33605-F319-44B2-BFB1-10228A4B0743}" type="datetimeFigureOut">
              <a:rPr lang="es-ES" smtClean="0"/>
              <a:pPr/>
              <a:t>21/10/2023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5948-CCAF-4A77-82BB-CF5D4AC1D67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33605-F319-44B2-BFB1-10228A4B0743}" type="datetimeFigureOut">
              <a:rPr lang="es-ES" smtClean="0"/>
              <a:pPr/>
              <a:t>21/10/2023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5948-CCAF-4A77-82BB-CF5D4AC1D67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33605-F319-44B2-BFB1-10228A4B0743}" type="datetimeFigureOut">
              <a:rPr lang="es-ES" smtClean="0"/>
              <a:pPr/>
              <a:t>21/10/2023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5948-CCAF-4A77-82BB-CF5D4AC1D67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33605-F319-44B2-BFB1-10228A4B0743}" type="datetimeFigureOut">
              <a:rPr lang="es-ES" smtClean="0"/>
              <a:pPr/>
              <a:t>21/10/2023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5948-CCAF-4A77-82BB-CF5D4AC1D67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33605-F319-44B2-BFB1-10228A4B0743}" type="datetimeFigureOut">
              <a:rPr lang="es-ES" smtClean="0"/>
              <a:pPr/>
              <a:t>21/10/2023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5948-CCAF-4A77-82BB-CF5D4AC1D67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33605-F319-44B2-BFB1-10228A4B0743}" type="datetimeFigureOut">
              <a:rPr lang="es-ES" smtClean="0"/>
              <a:pPr/>
              <a:t>21/10/2023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5948-CCAF-4A77-82BB-CF5D4AC1D67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33605-F319-44B2-BFB1-10228A4B0743}" type="datetimeFigureOut">
              <a:rPr lang="es-ES" smtClean="0"/>
              <a:pPr/>
              <a:t>21/10/2023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5948-CCAF-4A77-82BB-CF5D4AC1D67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33605-F319-44B2-BFB1-10228A4B0743}" type="datetimeFigureOut">
              <a:rPr lang="es-ES" smtClean="0"/>
              <a:pPr/>
              <a:t>21/10/2023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5948-CCAF-4A77-82BB-CF5D4AC1D67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33605-F319-44B2-BFB1-10228A4B0743}" type="datetimeFigureOut">
              <a:rPr lang="es-ES" smtClean="0"/>
              <a:pPr/>
              <a:t>21/10/2023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5948-CCAF-4A77-82BB-CF5D4AC1D67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33605-F319-44B2-BFB1-10228A4B0743}" type="datetimeFigureOut">
              <a:rPr lang="es-ES" smtClean="0"/>
              <a:pPr/>
              <a:t>21/10/2023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5948-CCAF-4A77-82BB-CF5D4AC1D67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33605-F319-44B2-BFB1-10228A4B0743}" type="datetimeFigureOut">
              <a:rPr lang="es-ES" smtClean="0"/>
              <a:pPr/>
              <a:t>21/10/2023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5948-CCAF-4A77-82BB-CF5D4AC1D67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33605-F319-44B2-BFB1-10228A4B0743}" type="datetimeFigureOut">
              <a:rPr lang="es-ES" smtClean="0"/>
              <a:pPr/>
              <a:t>21/10/2023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A5948-CCAF-4A77-82BB-CF5D4AC1D67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google.es/url?sa=i&amp;rct=j&amp;q=&amp;esrc=s&amp;source=images&amp;cd=&amp;cad=rja&amp;uact=8&amp;ved=2ahUKEwia4paKsbnZAhWHvBQKHaaCDN8QjRx6BAgAEAY&amp;url=http://youcat-perlanicaragua.blogspot.com/2015/03/los-siete-sacramentos-de-la-iglesia-el.html&amp;psig=AOvVaw2fjLVKIbFZYhm4rQ7yc3SS&amp;ust=151938185128993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hyperlink" Target="https://www.google.es/url?sa=i&amp;rct=j&amp;q=&amp;esrc=s&amp;source=images&amp;cd=&amp;cad=rja&amp;uact=8&amp;ved=2ahUKEwjWxtCksbnZAhXJvhQKHeO9AfwQjRx6BAgAEAY&amp;url=https://materialcurriculargonzalez.wikispaces.com/4.-Los+Sacramentos+al+Servicio+de+la+Comunidad&amp;psig=AOvVaw2fjLVKIbFZYhm4rQ7yc3SS&amp;ust=1519381851289937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4.jpeg"/><Relationship Id="rId2" Type="http://schemas.openxmlformats.org/officeDocument/2006/relationships/hyperlink" Target="http://www.google.es/url?sa=i&amp;rct=j&amp;q=&amp;esrc=s&amp;source=images&amp;cd=&amp;cad=rja&amp;uact=8&amp;ved=2ahUKEwjohqCZsrnZAhXEbxQKHUBQB9gQjRx6BAgAEAY&amp;url=http://www.lexicon-canonicum.org/blog/cdf-documentos-sobre-el-sacramento-del-bautismo/&amp;psig=AOvVaw2fjLVKIbFZYhm4rQ7yc3SS&amp;ust=151938185128993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1.bp.blogspot.com/-UcucFg2j5rA/WlPB46T9TaI/AAAAAAAAQ6k/vqTGMRSUD7wVv3ui3XDuuFYlydR-1pm0QCLcBGAs/s1600/ANATOLLY+SLOBODIAN+Baptism+2000+Oil+on+canvas+70x130+cm.jpg" TargetMode="External"/><Relationship Id="rId5" Type="http://schemas.openxmlformats.org/officeDocument/2006/relationships/image" Target="../media/image23.jpeg"/><Relationship Id="rId4" Type="http://schemas.openxmlformats.org/officeDocument/2006/relationships/hyperlink" Target="http://www.google.es/url?sa=i&amp;rct=j&amp;q=&amp;esrc=s&amp;source=images&amp;cd=&amp;cad=rja&amp;uact=8&amp;ved=2ahUKEwjX4YPBsrnZAhWE6xQKHWncB4UQjRx6BAgAEAY&amp;url=http://www.vicrequena.org/70f/1/8/16.php&amp;psig=AOvVaw1F7j9zbPbN4yaNTs3VJvKx&amp;ust=1519384491810708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://www.google.es/url?sa=i&amp;rct=j&amp;q=&amp;esrc=s&amp;source=images&amp;cd=&amp;cad=rja&amp;uact=8&amp;ved=2ahUKEwiOgq_sqrnZAhXMshQKHf54BNMQjRx6BAgAEAY&amp;url=http://www.reinacielo.com/Grupos/3_MCel/1_1S_Bautismo.html&amp;psig=AOvVaw2fjLVKIbFZYhm4rQ7yc3SS&amp;ust=1519381851289937" TargetMode="External"/><Relationship Id="rId7" Type="http://schemas.openxmlformats.org/officeDocument/2006/relationships/hyperlink" Target="http://www.google.es/url?sa=i&amp;rct=j&amp;q=&amp;esrc=s&amp;source=images&amp;cd=&amp;cad=rja&amp;uact=8&amp;ved=2ahUKEwiC5deX47vZAhUB7BQKHRlGBD4QjRx6BAgAEAY&amp;url=http://www.archimadrid.es/asuncionpozuelo/bautismo.htm&amp;psig=AOvVaw0pY_JvxAVP9v3AIaO8tnkJ&amp;ust=1519464863732789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hyperlink" Target="http://www.google.es/url?sa=i&amp;rct=j&amp;q=&amp;esrc=s&amp;source=images&amp;cd=&amp;cad=rja&amp;uact=8&amp;ved=2ahUKEwjf4fyEq7nZAhXIcRQKHRabABwQjRx6BAgAEAY&amp;url=http://www.santamarialamayor.es/sacramento-bautismo/&amp;psig=AOvVaw2fjLVKIbFZYhm4rQ7yc3SS&amp;ust=1519381851289937" TargetMode="External"/><Relationship Id="rId4" Type="http://schemas.openxmlformats.org/officeDocument/2006/relationships/image" Target="../media/image3.jpe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google.es/url?sa=i&amp;rct=j&amp;q=&amp;esrc=s&amp;source=images&amp;cd=&amp;cad=rja&amp;uact=8&amp;ved=2ahUKEwiyn4rorrnZAhUB1RQKHZtLC1MQjRx6BAgAEAY&amp;url=https://www.pinterest.com.mx/pin/554646510328655413/&amp;psig=AOvVaw2fjLVKIbFZYhm4rQ7yc3SS&amp;ust=151938185128993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://www.google.es/url?sa=i&amp;rct=j&amp;q=&amp;esrc=s&amp;source=images&amp;cd=&amp;cad=rja&amp;uact=8&amp;ved=2ahUKEwiC5deX47vZAhUB7BQKHRlGBD4QjRx6BAgAEAY&amp;url=http://www.archimadrid.es/asuncionpozuelo/bautismo.htm&amp;psig=AOvVaw0pY_JvxAVP9v3AIaO8tnkJ&amp;ust=1519464863732789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es/url?sa=i&amp;rct=j&amp;q=&amp;esrc=s&amp;source=images&amp;cd=&amp;cad=rja&amp;uact=8&amp;ved=&amp;url=http://es.catholic.net/op/articulos/18206/cat/728/que-es-el-bautismo.html&amp;psig=AOvVaw0pY_JvxAVP9v3AIaO8tnkJ&amp;ust=151946486373278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hyperlink" Target="https://www.guadalupebakersfield.org/bautismo/?lang=e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5.png"/><Relationship Id="rId2" Type="http://schemas.openxmlformats.org/officeDocument/2006/relationships/hyperlink" Target="https://www.google.es/url?sa=i&amp;rct=j&amp;q=&amp;esrc=s&amp;source=images&amp;cd=&amp;cad=rja&amp;uact=8&amp;ved=2ahUKEwi7yrPD4bvZAhWFtBQKHWCrAr4QjRx6BAgAEAY&amp;url=https://hijosdemariasantisimavenezuela.com/2014/01/10/con-los-sacramentos-dios-nos-comunica-su-gracia-y-el-bautismo-nos-sumerge-en-cristo-fuente-de-vida/&amp;psig=AOvVaw0pY_JvxAVP9v3AIaO8tnkJ&amp;ust=151946486373278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es/url?sa=i&amp;rct=j&amp;q=&amp;esrc=s&amp;source=images&amp;cd=&amp;cad=rja&amp;uact=8&amp;ved=2ahUKEwiC5deX47vZAhUB7BQKHRlGBD4QjRx6BAgAEAY&amp;url=http://www.archimadrid.es/asuncionpozuelo/bautismo.htm&amp;psig=AOvVaw0pY_JvxAVP9v3AIaO8tnkJ&amp;ust=1519464863732789" TargetMode="External"/><Relationship Id="rId5" Type="http://schemas.openxmlformats.org/officeDocument/2006/relationships/image" Target="../media/image13.jpeg"/><Relationship Id="rId4" Type="http://schemas.openxmlformats.org/officeDocument/2006/relationships/hyperlink" Target="http://www.google.es/url?sa=i&amp;rct=j&amp;q=&amp;esrc=s&amp;source=images&amp;cd=&amp;cad=rja&amp;uact=8&amp;ved=2ahUKEwj60avv4bvZAhWExxQKHSFsDZcQjRx6BAgAEAY&amp;url=http://elanodelafe.blogspot.com/2014/10/creo-en-el-perdon-de-los-pecados.html&amp;psig=AOvVaw0pY_JvxAVP9v3AIaO8tnkJ&amp;ust=1519464863732789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9.png"/><Relationship Id="rId2" Type="http://schemas.openxmlformats.org/officeDocument/2006/relationships/hyperlink" Target="https://www.google.es/url?sa=i&amp;rct=j&amp;q=&amp;esrc=s&amp;source=images&amp;cd=&amp;cad=rja&amp;uact=8&amp;ved=2ahUKEwiv8br4r7nZAhXBvBQKHfn9DwIQjRx6BAgAEAY&amp;url=https://parroquiamendavia.wordpress.com/bautismo/&amp;psig=AOvVaw2fjLVKIbFZYhm4rQ7yc3SS&amp;ust=151938185128993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es/url?sa=i&amp;rct=j&amp;q=&amp;esrc=s&amp;source=images&amp;cd=&amp;cad=rja&amp;uact=8&amp;ved=2ahUKEwiC5deX47vZAhUB7BQKHRlGBD4QjRx6BAgAEAY&amp;url=http://www.archimadrid.es/asuncionpozuelo/bautismo.htm&amp;psig=AOvVaw0pY_JvxAVP9v3AIaO8tnkJ&amp;ust=1519464863732789" TargetMode="External"/><Relationship Id="rId5" Type="http://schemas.openxmlformats.org/officeDocument/2006/relationships/image" Target="../media/image15.jpeg"/><Relationship Id="rId4" Type="http://schemas.openxmlformats.org/officeDocument/2006/relationships/hyperlink" Target="http://www.google.es/url?sa=i&amp;rct=j&amp;q=&amp;esrc=s&amp;source=images&amp;cd=&amp;cad=rja&amp;uact=8&amp;ved=2ahUKEwiasq-1sLnZAhWBvBQKHXFtDKgQjRx6BAgAEAY&amp;url=http://www.sharefaith.com/image/baptism-pools-image.html&amp;psig=AOvVaw2fjLVKIbFZYhm4rQ7yc3SS&amp;ust=1519381851289937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www.google.es/url?sa=i&amp;rct=j&amp;q=&amp;esrc=s&amp;source=images&amp;cd=&amp;cad=rja&amp;uact=8&amp;ved=2ahUKEwiNo93z3bvZAhVF0xQKHd_3B1AQjRx6BAgAEAY&amp;url=https://loquecreemos.wordpress.com/los-sacramentos/el-bautismo/&amp;psig=AOvVaw0pY_JvxAVP9v3AIaO8tnkJ&amp;ust=151946486373278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hyperlink" Target="https://www.google.es/url?sa=i&amp;rct=j&amp;q=&amp;esrc=s&amp;source=images&amp;cd=&amp;cad=rja&amp;uact=8&amp;ved=2ahUKEwi465qG37vZAhXJuRQKHb8pBOAQjRx6BAgAEAY&amp;url=https://es.slideshare.net/luzalmendra/sacramento-del-bautismo-31419363&amp;psig=AOvVaw0pY_JvxAVP9v3AIaO8tnkJ&amp;ust=1519464863732789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hyperlink" Target="https://www.google.es/url?sa=i&amp;rct=j&amp;q=&amp;esrc=s&amp;source=images&amp;cd=&amp;cad=rja&amp;uact=8&amp;ved=2ahUKEwiNo93z3bvZAhVF0xQKHd_3B1AQjRx6BAgAEAY&amp;url=https://bloggerpriest.com/2011/03/16/baptism-born-again/&amp;psig=AOvVaw0pY_JvxAVP9v3AIaO8tnkJ&amp;ust=151946486373278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hyperlink" Target="https://www.google.es/url?sa=i&amp;rct=j&amp;q=&amp;esrc=s&amp;source=images&amp;cd=&amp;cad=rja&amp;uact=8&amp;ved=2ahUKEwi465qG37vZAhXJuRQKHb8pBOAQjRx6BAgAEAY&amp;url=https://es.slideshare.net/luzalmendra/sacramento-del-bautismo-31419363&amp;psig=AOvVaw0pY_JvxAVP9v3AIaO8tnkJ&amp;ust=151946486373278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0E549F-A293-0BEC-BC70-8CAE48B2B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solidFill>
                  <a:srgbClr val="FF0000"/>
                </a:solidFill>
              </a:rPr>
              <a:t>EL BAUTISMO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0BEFB65-6872-0ED1-B1C5-71CFB3FCB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386" y="1417638"/>
            <a:ext cx="8229600" cy="4693868"/>
          </a:xfrm>
        </p:spPr>
        <p:txBody>
          <a:bodyPr/>
          <a:lstStyle/>
          <a:p>
            <a:pPr marL="0" indent="0">
              <a:buNone/>
            </a:pPr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1. Fundamentos Bíblicos e Institución</a:t>
            </a:r>
          </a:p>
          <a:p>
            <a:pPr marL="0" indent="0">
              <a:buNone/>
            </a:pPr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2. La Justificación y los efectos del Bautismo</a:t>
            </a:r>
          </a:p>
          <a:p>
            <a:pPr marL="0" indent="0">
              <a:buNone/>
            </a:pPr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3. Necesidad</a:t>
            </a:r>
          </a:p>
          <a:p>
            <a:pPr marL="0" indent="0">
              <a:buNone/>
            </a:pPr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4. Celebración Litúrgica</a:t>
            </a:r>
          </a:p>
          <a:p>
            <a:pPr marL="0" indent="0">
              <a:buNone/>
            </a:pPr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5. Ministro y Sujeto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5C6883F-8CDE-79D5-26A1-66B6CB8163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3573016"/>
            <a:ext cx="3528392" cy="212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577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88640"/>
            <a:ext cx="5616624" cy="634082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br>
              <a:rPr lang="es-ES" b="1" dirty="0"/>
            </a:br>
            <a:r>
              <a:rPr lang="es-ES" b="1" dirty="0"/>
              <a:t>4. Celebración litúrgica</a:t>
            </a:r>
            <a:br>
              <a:rPr lang="es-ES" dirty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268760"/>
            <a:ext cx="4104456" cy="144016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b="1" dirty="0"/>
              <a:t>La materia válida del Sacramento es el agua. </a:t>
            </a:r>
          </a:p>
          <a:p>
            <a:endParaRPr lang="es-ES" dirty="0"/>
          </a:p>
        </p:txBody>
      </p:sp>
      <p:pic>
        <p:nvPicPr>
          <p:cNvPr id="17410" name="Picture 2" descr="Resultado de imagen de SACRAMENTO BAUTISM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908720"/>
            <a:ext cx="3551028" cy="2304000"/>
          </a:xfrm>
          <a:prstGeom prst="rect">
            <a:avLst/>
          </a:prstGeom>
          <a:noFill/>
        </p:spPr>
      </p:pic>
      <p:pic>
        <p:nvPicPr>
          <p:cNvPr id="17412" name="Picture 4" descr="Resultado de imagen de SACRAMENTO BAUTISM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140968"/>
            <a:ext cx="2690280" cy="338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6 Rectángulo"/>
          <p:cNvSpPr/>
          <p:nvPr/>
        </p:nvSpPr>
        <p:spPr>
          <a:xfrm>
            <a:off x="4139952" y="3429000"/>
            <a:ext cx="4572000" cy="310854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es-ES" sz="2800" b="1" dirty="0"/>
              <a:t>El ministro derrama tres veces el agua sobre la cabeza del candidato, o la sumerge, pronuncia las palabras: «NN, yo te bautizo en el nombre del Padre, y del Hijo, y del Espíritu Santo».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60648"/>
            <a:ext cx="5400600" cy="634082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br>
              <a:rPr lang="es-ES" b="1" dirty="0"/>
            </a:br>
            <a:br>
              <a:rPr lang="es-ES" b="1" dirty="0"/>
            </a:br>
            <a:r>
              <a:rPr lang="es-ES" b="1" dirty="0"/>
              <a:t>5. Ministro y sujeto</a:t>
            </a:r>
            <a:br>
              <a:rPr lang="es-ES" dirty="0"/>
            </a:br>
            <a:r>
              <a:rPr lang="es-ES" dirty="0"/>
              <a:t> </a:t>
            </a:r>
            <a:br>
              <a:rPr lang="es-ES" dirty="0"/>
            </a:b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179512" y="1340768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79512" y="1022539"/>
            <a:ext cx="5544616" cy="224676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Ministro ordinario es el obispo y el sacerdote y, en la Iglesia latina, </a:t>
            </a:r>
            <a:r>
              <a:rPr kumimoji="0" lang="es-ES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tambi</a:t>
            </a:r>
            <a:r>
              <a:rPr kumimoji="0" lang="es-ES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ahoma" pitchFamily="34" charset="0"/>
              </a:rPr>
              <a:t>é</a:t>
            </a:r>
            <a:r>
              <a:rPr kumimoji="0" lang="es-ES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n el di</a:t>
            </a:r>
            <a:r>
              <a:rPr kumimoji="0" lang="es-ES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ahoma" pitchFamily="34" charset="0"/>
              </a:rPr>
              <a:t>á</a:t>
            </a:r>
            <a:r>
              <a:rPr kumimoji="0" lang="es-ES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cono</a:t>
            </a:r>
            <a:r>
              <a:rPr kumimoji="0" lang="es-E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. En caso de necesidad, puede bautizar cualquier hombre o mujer, incluso no cristiano, con tal de que tenga la intenci</a:t>
            </a:r>
            <a:r>
              <a:rPr kumimoji="0" lang="es-E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ahoma" pitchFamily="34" charset="0"/>
              </a:rPr>
              <a:t>ó</a:t>
            </a:r>
            <a:r>
              <a:rPr kumimoji="0" lang="es-E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n de realizar lo que la Iglesia cree cuando as</a:t>
            </a:r>
            <a:r>
              <a:rPr kumimoji="0" lang="es-E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ahoma" pitchFamily="34" charset="0"/>
              </a:rPr>
              <a:t>í</a:t>
            </a:r>
            <a:r>
              <a:rPr kumimoji="0" lang="es-E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act</a:t>
            </a:r>
            <a:r>
              <a:rPr kumimoji="0" lang="es-E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ahoma" pitchFamily="34" charset="0"/>
              </a:rPr>
              <a:t>ú</a:t>
            </a:r>
            <a:r>
              <a:rPr kumimoji="0" lang="es-E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a.</a:t>
            </a:r>
            <a:endParaRPr kumimoji="0" lang="es-E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5" name="Picture 3" descr="Resultado de imagen de SACRAMENTO BAUTISM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124744"/>
            <a:ext cx="2857500" cy="21336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3275856" y="3305890"/>
            <a:ext cx="5544616" cy="132343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Los candidatos adultos se preparan a trav</a:t>
            </a:r>
            <a:r>
              <a:rPr kumimoji="0" lang="es-E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ahoma" pitchFamily="34" charset="0"/>
              </a:rPr>
              <a:t>é</a:t>
            </a:r>
            <a:r>
              <a:rPr kumimoji="0" lang="es-E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s del catecumenado, con vista a recibir en la misma ceremonia tambi</a:t>
            </a:r>
            <a:r>
              <a:rPr kumimoji="0" lang="es-E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ahoma" pitchFamily="34" charset="0"/>
              </a:rPr>
              <a:t>é</a:t>
            </a:r>
            <a:r>
              <a:rPr kumimoji="0" lang="es-E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n la confirmaci</a:t>
            </a:r>
            <a:r>
              <a:rPr kumimoji="0" lang="es-E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ahoma" pitchFamily="34" charset="0"/>
              </a:rPr>
              <a:t>ó</a:t>
            </a:r>
            <a:r>
              <a:rPr kumimoji="0" lang="es-E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n y la primera Comuni</a:t>
            </a:r>
            <a:r>
              <a:rPr kumimoji="0" lang="es-E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ahoma" pitchFamily="34" charset="0"/>
              </a:rPr>
              <a:t>ó</a:t>
            </a:r>
            <a:r>
              <a:rPr kumimoji="0" lang="es-E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n.</a:t>
            </a:r>
            <a:endParaRPr kumimoji="0" lang="es-E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8" name="Picture 6" descr="Resultado de imagen de SACRAMENTO BAUTISMO adultos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573016"/>
            <a:ext cx="2771999" cy="277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40" name="Picture 8" descr="https://1.bp.blogspot.com/-UcucFg2j5rA/WlPB46T9TaI/AAAAAAAAQ6k/vqTGMRSUD7wVv3ui3XDuuFYlydR-1pm0QCLcBGAs/s320/ANATOLLY%2BSLOBODIAN%2BBaptism%2B2000%2BOil%2Bon%2Bcanvas%2B70x130%2Bcm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040" y="4869160"/>
            <a:ext cx="3048000" cy="17430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E14F80-9096-D863-AC75-E85B2870E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s-ES" b="1" dirty="0">
                <a:solidFill>
                  <a:srgbClr val="FFC000"/>
                </a:solidFill>
              </a:rPr>
              <a:t>RESUMEN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463C85E-EC05-915F-4FAB-8E862C900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Autofit/>
          </a:bodyPr>
          <a:lstStyle/>
          <a:p>
            <a:pPr algn="just"/>
            <a:r>
              <a:rPr lang="es-ES" sz="2400" b="1" dirty="0"/>
              <a:t>El Bautismo es el primer sacramento, necesario para recibir los demás y para alcanzar la salvación</a:t>
            </a:r>
          </a:p>
          <a:p>
            <a:pPr algn="just"/>
            <a:r>
              <a:rPr lang="es-ES" sz="2400" b="1" dirty="0"/>
              <a:t>La materia del Bautismo es la ablución con agua natural</a:t>
            </a:r>
          </a:p>
          <a:p>
            <a:pPr algn="just"/>
            <a:r>
              <a:rPr lang="es-ES" sz="2400" b="1" dirty="0"/>
              <a:t>La materia del Bautismo es la invocación trinitaria de Mt. 28,19</a:t>
            </a:r>
          </a:p>
          <a:p>
            <a:pPr algn="just"/>
            <a:r>
              <a:rPr lang="es-ES" sz="2400" b="1" dirty="0"/>
              <a:t>El ministro ordinario es el obispo, el sacerdote o el diácono</a:t>
            </a:r>
          </a:p>
          <a:p>
            <a:pPr algn="just"/>
            <a:r>
              <a:rPr lang="es-ES" sz="2400" b="1" dirty="0"/>
              <a:t>En caso de necesidad cualquiera puede hacerlo siempre que tenga la intención de hacerlo como la Iglesia quiere</a:t>
            </a:r>
          </a:p>
          <a:p>
            <a:pPr algn="just"/>
            <a:r>
              <a:rPr lang="es-ES" sz="2400" b="1" dirty="0"/>
              <a:t>Fue instituido por Cristo en el Jordán y promulgado en la Ascensión</a:t>
            </a:r>
          </a:p>
          <a:p>
            <a:pPr algn="just"/>
            <a:r>
              <a:rPr lang="es-ES" sz="2400" b="1" dirty="0"/>
              <a:t>Imprime carácter</a:t>
            </a:r>
          </a:p>
          <a:p>
            <a:pPr algn="just"/>
            <a:r>
              <a:rPr lang="es-ES" sz="2400" b="1" dirty="0"/>
              <a:t>Perdona el pecado original y los pecados adquiridos, nos hace hijos de Dios y miembros de la Iglesia, el Espíritu Santo nos infunde las virtudes teologales y sus dones</a:t>
            </a:r>
          </a:p>
        </p:txBody>
      </p:sp>
    </p:spTree>
    <p:extLst>
      <p:ext uri="{BB962C8B-B14F-4D97-AF65-F5344CB8AC3E}">
        <p14:creationId xmlns:p14="http://schemas.microsoft.com/office/powerpoint/2010/main" val="3110909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8064896" cy="792088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br>
              <a:rPr lang="es-ES" b="1" dirty="0"/>
            </a:br>
            <a:r>
              <a:rPr lang="es-ES" b="1" dirty="0"/>
              <a:t>1. Fundamentos bíblicos e institución</a:t>
            </a:r>
            <a:br>
              <a:rPr lang="es-ES" dirty="0"/>
            </a:br>
            <a:endParaRPr lang="es-ES" dirty="0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323528" y="1222594"/>
            <a:ext cx="5472608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Con Juan el Bautista el rito del agua, </a:t>
            </a:r>
            <a:r>
              <a:rPr lang="es-ES" sz="1600" b="1" dirty="0">
                <a:solidFill>
                  <a:srgbClr val="00000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no tiene</a:t>
            </a:r>
            <a:r>
              <a:rPr kumimoji="0" lang="es-E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eficacia salvadora, se une a la</a:t>
            </a:r>
            <a:r>
              <a:rPr kumimoji="0" lang="es-ES" sz="1600" b="1" i="0" u="none" strike="noStrike" cap="none" normalizeH="0" baseline="0" dirty="0">
                <a:ln>
                  <a:noFill/>
                </a:ln>
                <a:solidFill>
                  <a:srgbClr val="6E5036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es-E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preparaci</a:t>
            </a:r>
            <a:r>
              <a:rPr kumimoji="0" lang="es-E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ahoma" pitchFamily="34" charset="0"/>
              </a:rPr>
              <a:t>ó</a:t>
            </a:r>
            <a:r>
              <a:rPr kumimoji="0" lang="es-E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n, a la conversi</a:t>
            </a:r>
            <a:r>
              <a:rPr kumimoji="0" lang="es-E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ahoma" pitchFamily="34" charset="0"/>
              </a:rPr>
              <a:t>ó</a:t>
            </a:r>
            <a:r>
              <a:rPr kumimoji="0" lang="es-E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n y al deseo de recibir la gracia de Dios.</a:t>
            </a:r>
            <a:endParaRPr kumimoji="0" lang="es-E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2339752" y="2806770"/>
            <a:ext cx="6552728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Jes</a:t>
            </a:r>
            <a:r>
              <a:rPr kumimoji="0" lang="es-E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ahoma" pitchFamily="34" charset="0"/>
              </a:rPr>
              <a:t>ú</a:t>
            </a:r>
            <a:r>
              <a:rPr kumimoji="0" lang="es-E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s es bautizado en las aguas del Jord</a:t>
            </a:r>
            <a:r>
              <a:rPr kumimoji="0" lang="es-E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ahoma" pitchFamily="34" charset="0"/>
              </a:rPr>
              <a:t>á</a:t>
            </a:r>
            <a:r>
              <a:rPr kumimoji="0" lang="es-E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n al inicio de su vida p</a:t>
            </a:r>
            <a:r>
              <a:rPr kumimoji="0" lang="es-E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ahoma" pitchFamily="34" charset="0"/>
              </a:rPr>
              <a:t>ú</a:t>
            </a:r>
            <a:r>
              <a:rPr kumimoji="0" lang="es-E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blica </a:t>
            </a:r>
            <a:r>
              <a:rPr kumimoji="0" lang="es-ES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(cfr. </a:t>
            </a:r>
            <a:r>
              <a:rPr kumimoji="0" lang="es-ES" sz="16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Mt </a:t>
            </a:r>
            <a:r>
              <a:rPr kumimoji="0" lang="es-ES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3, 13-17), </a:t>
            </a:r>
            <a:r>
              <a:rPr kumimoji="0" lang="es-E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no por necesidad, sino para dar ejemplo.</a:t>
            </a:r>
            <a:endParaRPr kumimoji="0" lang="es-E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2483768" y="4838382"/>
            <a:ext cx="4392488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El agua es </a:t>
            </a:r>
            <a:r>
              <a:rPr lang="es-ES" sz="1600" b="1" dirty="0">
                <a:solidFill>
                  <a:srgbClr val="00000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la materia</a:t>
            </a:r>
            <a:r>
              <a:rPr kumimoji="0" lang="es-E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del signo sacramental. </a:t>
            </a:r>
            <a:endParaRPr kumimoji="0" lang="es-E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2339752" y="3701643"/>
            <a:ext cx="6120680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Se abren los cielos, desciende el Esp</a:t>
            </a:r>
            <a:r>
              <a:rPr kumimoji="0" lang="es-E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ahoma" pitchFamily="34" charset="0"/>
              </a:rPr>
              <a:t>í</a:t>
            </a:r>
            <a:r>
              <a:rPr kumimoji="0" lang="es-E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ritu en forma de paloma y la voz de Dios Padre confirma que Jes</a:t>
            </a:r>
            <a:r>
              <a:rPr kumimoji="0" lang="es-E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ahoma" pitchFamily="34" charset="0"/>
              </a:rPr>
              <a:t>ú</a:t>
            </a:r>
            <a:r>
              <a:rPr kumimoji="0" lang="es-E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s es su Hijo.</a:t>
            </a:r>
            <a:endParaRPr kumimoji="0" lang="es-E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827584" y="6026225"/>
            <a:ext cx="7488832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1600" b="1" dirty="0">
                <a:solidFill>
                  <a:srgbClr val="00000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Cuando</a:t>
            </a:r>
            <a:r>
              <a:rPr kumimoji="0" lang="es-E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lang="es-ES" sz="1600" b="1" dirty="0">
                <a:solidFill>
                  <a:srgbClr val="00000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se</a:t>
            </a:r>
            <a:r>
              <a:rPr kumimoji="0" lang="es-E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encuentra con Nicodemo, Jes</a:t>
            </a:r>
            <a:r>
              <a:rPr kumimoji="0" lang="es-E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ahoma" pitchFamily="34" charset="0"/>
              </a:rPr>
              <a:t>ú</a:t>
            </a:r>
            <a:r>
              <a:rPr kumimoji="0" lang="es-E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s le dice: </a:t>
            </a:r>
            <a:r>
              <a:rPr kumimoji="0" lang="es-ES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ahoma" pitchFamily="34" charset="0"/>
              </a:rPr>
              <a:t>«</a:t>
            </a:r>
            <a:r>
              <a:rPr lang="es-ES" sz="1600" b="1" dirty="0">
                <a:solidFill>
                  <a:srgbClr val="FF000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E</a:t>
            </a:r>
            <a:r>
              <a:rPr kumimoji="0" lang="es-ES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l que no nazca de agua y de Esp</a:t>
            </a:r>
            <a:r>
              <a:rPr kumimoji="0" lang="es-ES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ahoma" pitchFamily="34" charset="0"/>
              </a:rPr>
              <a:t>í</a:t>
            </a:r>
            <a:r>
              <a:rPr kumimoji="0" lang="es-ES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ritu no puede entrar en el Reino de Dios</a:t>
            </a:r>
            <a:r>
              <a:rPr kumimoji="0" lang="es-ES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ahoma" pitchFamily="34" charset="0"/>
              </a:rPr>
              <a:t>»</a:t>
            </a:r>
            <a:r>
              <a:rPr kumimoji="0" lang="es-ES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es-E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(</a:t>
            </a:r>
            <a:r>
              <a:rPr kumimoji="0" lang="es-ES" sz="1600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Jn</a:t>
            </a:r>
            <a:r>
              <a:rPr kumimoji="0" lang="es-ES" sz="16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es-E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3, 5).</a:t>
            </a:r>
            <a:endParaRPr kumimoji="0" lang="es-E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71" name="Picture 7" descr="Resultado de imagen de SACRAMENTO BAUTISM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73" y="1196752"/>
            <a:ext cx="3047927" cy="1476000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273" name="AutoShape 9" descr="Resultado de imagen de SACRAMENTO BAUTISMO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1275" name="Picture 11" descr="Resultado de imagen de SACRAMENTO BAUTISM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492896"/>
            <a:ext cx="2090625" cy="2808000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279" name="Picture 15" descr="Resultado de imagen de SACRAMENTO BAUTISMO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280" y="4653136"/>
            <a:ext cx="1852284" cy="1116000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0" name="Picture 2" descr="Resultado de imagen de SACRAMENTO BAUTISMO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76056" y="1916832"/>
            <a:ext cx="1044000" cy="1044000"/>
          </a:xfrm>
          <a:prstGeom prst="rect">
            <a:avLst/>
          </a:prstGeom>
          <a:noFill/>
        </p:spPr>
      </p:pic>
      <p:pic>
        <p:nvPicPr>
          <p:cNvPr id="7172" name="Picture 4" descr="Resultado de imagen de SACRAMENTO BAUTISMO">
            <a:hlinkClick r:id="rId7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95736" y="5013176"/>
            <a:ext cx="828000" cy="82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4499992" y="1265564"/>
            <a:ext cx="4258816" cy="526297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Antes de subir a los cielos, el Se</a:t>
            </a:r>
            <a:r>
              <a:rPr kumimoji="0" lang="es-E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ahoma" pitchFamily="34" charset="0"/>
              </a:rPr>
              <a:t>ñ</a:t>
            </a:r>
            <a:r>
              <a:rPr kumimoji="0" lang="es-E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or dice a los ap</a:t>
            </a:r>
            <a:r>
              <a:rPr kumimoji="0" lang="es-E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ahoma" pitchFamily="34" charset="0"/>
              </a:rPr>
              <a:t>ó</a:t>
            </a:r>
            <a:r>
              <a:rPr kumimoji="0" lang="es-E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stoles: </a:t>
            </a:r>
            <a:r>
              <a:rPr kumimoji="0" lang="es-ES" sz="2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ahoma" pitchFamily="34" charset="0"/>
              </a:rPr>
              <a:t>«</a:t>
            </a:r>
            <a:r>
              <a:rPr kumimoji="0" lang="es-ES" sz="2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Id, pues, y haced disc</a:t>
            </a:r>
            <a:r>
              <a:rPr kumimoji="0" lang="es-ES" sz="2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ahoma" pitchFamily="34" charset="0"/>
              </a:rPr>
              <a:t>í</a:t>
            </a:r>
            <a:r>
              <a:rPr kumimoji="0" lang="es-ES" sz="2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pulos a todas las gentes bautiz</a:t>
            </a:r>
            <a:r>
              <a:rPr lang="es-ES" sz="2400" b="1" i="1" dirty="0">
                <a:solidFill>
                  <a:srgbClr val="FF0000"/>
                </a:solidFill>
                <a:latin typeface="Calibri"/>
                <a:ea typeface="Calibri" pitchFamily="34" charset="0"/>
                <a:cs typeface="Tahoma" pitchFamily="34" charset="0"/>
              </a:rPr>
              <a:t>á</a:t>
            </a:r>
            <a:r>
              <a:rPr kumimoji="0" lang="es-ES" sz="2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ndolas en el nombre del Padre y del Hijo y del Esp</a:t>
            </a:r>
            <a:r>
              <a:rPr kumimoji="0" lang="es-ES" sz="2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ahoma" pitchFamily="34" charset="0"/>
              </a:rPr>
              <a:t>í</a:t>
            </a:r>
            <a:r>
              <a:rPr kumimoji="0" lang="es-ES" sz="2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ritu Santo, y ense</a:t>
            </a:r>
            <a:r>
              <a:rPr kumimoji="0" lang="es-ES" sz="2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ahoma" pitchFamily="34" charset="0"/>
              </a:rPr>
              <a:t>ñá</a:t>
            </a:r>
            <a:r>
              <a:rPr kumimoji="0" lang="es-ES" sz="2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ndoles a guardar todo lo que yo os he mandado</a:t>
            </a:r>
            <a:r>
              <a:rPr kumimoji="0" lang="es-ES" sz="2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ahoma" pitchFamily="34" charset="0"/>
              </a:rPr>
              <a:t>»</a:t>
            </a:r>
            <a:r>
              <a:rPr kumimoji="0" lang="es-ES" sz="2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es-E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(</a:t>
            </a:r>
            <a:r>
              <a:rPr kumimoji="0" lang="es-ES" sz="2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Mt </a:t>
            </a:r>
            <a:r>
              <a:rPr kumimoji="0" lang="es-E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28, 19-20)</a:t>
            </a:r>
            <a:r>
              <a:rPr kumimoji="0" lang="es-E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. Este mandato se</a:t>
            </a:r>
            <a:r>
              <a:rPr kumimoji="0" lang="es-E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ahoma" pitchFamily="34" charset="0"/>
              </a:rPr>
              <a:t>ñ</a:t>
            </a:r>
            <a:r>
              <a:rPr kumimoji="0" lang="es-E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ala el objetivo principal de la evangelizaci</a:t>
            </a:r>
            <a:r>
              <a:rPr kumimoji="0" lang="es-E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ahoma" pitchFamily="34" charset="0"/>
              </a:rPr>
              <a:t>ó</a:t>
            </a:r>
            <a:r>
              <a:rPr kumimoji="0" lang="es-E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n, que sigue siendo actual.</a:t>
            </a:r>
            <a:endParaRPr kumimoji="0" lang="es-E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136904" cy="106613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ES" b="1" dirty="0"/>
              <a:t>1. Fundamentos bíblicos e institución</a:t>
            </a:r>
            <a:endParaRPr lang="es-ES" dirty="0"/>
          </a:p>
        </p:txBody>
      </p:sp>
      <p:pic>
        <p:nvPicPr>
          <p:cNvPr id="23554" name="Picture 2" descr="Resultado de imagen de SACRAMENTO BAUTISM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3185854" cy="414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8363272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br>
              <a:rPr lang="es-ES" sz="3600" b="1" dirty="0"/>
            </a:br>
            <a:r>
              <a:rPr lang="es-ES" sz="3600" b="1" dirty="0"/>
              <a:t>2. La justificación y los efectos del bautismo</a:t>
            </a:r>
            <a:br>
              <a:rPr lang="es-ES" sz="3600" dirty="0"/>
            </a:br>
            <a:endParaRPr lang="es-ES" sz="3600" dirty="0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611560" y="1423809"/>
            <a:ext cx="5472608" cy="206210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El perd</a:t>
            </a:r>
            <a:r>
              <a:rPr kumimoji="0" lang="es-E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ahoma" pitchFamily="34" charset="0"/>
              </a:rPr>
              <a:t>ó</a:t>
            </a:r>
            <a:r>
              <a:rPr kumimoji="0" lang="es-E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n de los pecados. Esto incluye el pecado original y, en los adultos, todos los pecados personales.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E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4" name="Picture 4" descr="Resultado de imagen de SACRAMENTO BAUTISM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4001" y="980728"/>
            <a:ext cx="2459999" cy="2952000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395536" y="4365104"/>
            <a:ext cx="7992888" cy="16312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ES" sz="2000" b="1" dirty="0">
                <a:solidFill>
                  <a:srgbClr val="00000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Permanecen en el bautizado </a:t>
            </a:r>
            <a:r>
              <a:rPr lang="es-ES" sz="2000" b="1" dirty="0">
                <a:solidFill>
                  <a:srgbClr val="FF0000"/>
                </a:solidFill>
                <a:ea typeface="Calibri" pitchFamily="34" charset="0"/>
                <a:cs typeface="Tahoma" pitchFamily="34" charset="0"/>
              </a:rPr>
              <a:t>«</a:t>
            </a:r>
            <a:r>
              <a:rPr lang="es-ES" sz="2000" b="1" dirty="0">
                <a:solidFill>
                  <a:srgbClr val="FF000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ciertas consecuencias temporales del pecado, como los sufrimientos, la enfermedad, la muerte o las debilidades de car</a:t>
            </a:r>
            <a:r>
              <a:rPr lang="es-ES" sz="2000" b="1" dirty="0">
                <a:solidFill>
                  <a:srgbClr val="FF0000"/>
                </a:solidFill>
                <a:ea typeface="Calibri" pitchFamily="34" charset="0"/>
                <a:cs typeface="Tahoma" pitchFamily="34" charset="0"/>
              </a:rPr>
              <a:t>á</a:t>
            </a:r>
            <a:r>
              <a:rPr lang="es-ES" sz="2000" b="1" dirty="0">
                <a:solidFill>
                  <a:srgbClr val="FF000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cter, etc., as</a:t>
            </a:r>
            <a:r>
              <a:rPr lang="es-ES" sz="2000" b="1" dirty="0">
                <a:solidFill>
                  <a:srgbClr val="FF0000"/>
                </a:solidFill>
                <a:ea typeface="Calibri" pitchFamily="34" charset="0"/>
                <a:cs typeface="Tahoma" pitchFamily="34" charset="0"/>
              </a:rPr>
              <a:t>í</a:t>
            </a:r>
            <a:r>
              <a:rPr lang="es-ES" sz="2000" b="1" dirty="0">
                <a:solidFill>
                  <a:srgbClr val="FF000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 como una inclinaci</a:t>
            </a:r>
            <a:r>
              <a:rPr lang="es-ES" sz="2000" b="1" dirty="0">
                <a:solidFill>
                  <a:srgbClr val="FF0000"/>
                </a:solidFill>
                <a:ea typeface="Calibri" pitchFamily="34" charset="0"/>
                <a:cs typeface="Tahoma" pitchFamily="34" charset="0"/>
              </a:rPr>
              <a:t>ó</a:t>
            </a:r>
            <a:r>
              <a:rPr lang="es-ES" sz="2000" b="1" dirty="0">
                <a:solidFill>
                  <a:srgbClr val="FF000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n al pecado que la Tradici</a:t>
            </a:r>
            <a:r>
              <a:rPr lang="es-ES" sz="2000" b="1" dirty="0">
                <a:solidFill>
                  <a:srgbClr val="FF0000"/>
                </a:solidFill>
                <a:ea typeface="Calibri" pitchFamily="34" charset="0"/>
                <a:cs typeface="Tahoma" pitchFamily="34" charset="0"/>
              </a:rPr>
              <a:t>ó</a:t>
            </a:r>
            <a:r>
              <a:rPr lang="es-ES" sz="2000" b="1" dirty="0">
                <a:solidFill>
                  <a:srgbClr val="FF000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n llama </a:t>
            </a:r>
            <a:r>
              <a:rPr lang="es-ES" sz="2000" b="1" i="1" dirty="0">
                <a:solidFill>
                  <a:srgbClr val="FF000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concupiscencia</a:t>
            </a:r>
            <a:r>
              <a:rPr lang="es-ES" sz="2000" b="1" dirty="0">
                <a:solidFill>
                  <a:srgbClr val="FF000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, o "fomes </a:t>
            </a:r>
            <a:r>
              <a:rPr lang="es-ES" sz="2000" b="1" dirty="0" err="1">
                <a:solidFill>
                  <a:srgbClr val="FF000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peccati</a:t>
            </a:r>
            <a:r>
              <a:rPr lang="es-ES" sz="2000" b="1" dirty="0">
                <a:solidFill>
                  <a:srgbClr val="FF000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"</a:t>
            </a:r>
            <a:r>
              <a:rPr lang="es-ES" sz="2000" b="1" dirty="0">
                <a:solidFill>
                  <a:srgbClr val="FF0000"/>
                </a:solidFill>
                <a:ea typeface="Calibri" pitchFamily="34" charset="0"/>
                <a:cs typeface="Tahoma" pitchFamily="34" charset="0"/>
              </a:rPr>
              <a:t>»</a:t>
            </a:r>
            <a:r>
              <a:rPr lang="es-ES" sz="2000" b="1" dirty="0">
                <a:solidFill>
                  <a:srgbClr val="00000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 (</a:t>
            </a:r>
            <a:r>
              <a:rPr lang="es-ES" sz="2000" b="1" i="1" dirty="0">
                <a:solidFill>
                  <a:srgbClr val="00000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Catecismo</a:t>
            </a:r>
            <a:r>
              <a:rPr lang="es-ES" sz="2000" b="1" dirty="0">
                <a:solidFill>
                  <a:srgbClr val="00000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, 1264).</a:t>
            </a:r>
            <a:endParaRPr lang="es-ES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Resultado de imagen de SACRAMENTO BAUTISM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2996952"/>
            <a:ext cx="1368000" cy="136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br>
              <a:rPr lang="es-ES" sz="3600" b="1" dirty="0"/>
            </a:br>
            <a:r>
              <a:rPr lang="es-ES" sz="3600" b="1" dirty="0"/>
              <a:t>2. La justificación y los efectos del bautismo</a:t>
            </a:r>
            <a:br>
              <a:rPr lang="es-ES" sz="3600" dirty="0"/>
            </a:br>
            <a:endParaRPr lang="es-ES" sz="3600" dirty="0"/>
          </a:p>
        </p:txBody>
      </p:sp>
      <p:sp>
        <p:nvSpPr>
          <p:cNvPr id="6" name="5 Rectángulo"/>
          <p:cNvSpPr/>
          <p:nvPr/>
        </p:nvSpPr>
        <p:spPr>
          <a:xfrm>
            <a:off x="251520" y="1772816"/>
            <a:ext cx="6030416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ES" sz="2400" b="1" dirty="0">
                <a:solidFill>
                  <a:srgbClr val="00000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La efusi</a:t>
            </a:r>
            <a:r>
              <a:rPr lang="es-ES" sz="2400" b="1" dirty="0">
                <a:solidFill>
                  <a:srgbClr val="000000"/>
                </a:solidFill>
                <a:ea typeface="Calibri" pitchFamily="34" charset="0"/>
                <a:cs typeface="Tahoma" pitchFamily="34" charset="0"/>
              </a:rPr>
              <a:t>ó</a:t>
            </a:r>
            <a:r>
              <a:rPr lang="es-ES" sz="2400" b="1" dirty="0">
                <a:solidFill>
                  <a:srgbClr val="00000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n del Esp</a:t>
            </a:r>
            <a:r>
              <a:rPr lang="es-ES" sz="2400" b="1" dirty="0">
                <a:solidFill>
                  <a:srgbClr val="000000"/>
                </a:solidFill>
                <a:ea typeface="Calibri" pitchFamily="34" charset="0"/>
                <a:cs typeface="Tahoma" pitchFamily="34" charset="0"/>
              </a:rPr>
              <a:t>í</a:t>
            </a:r>
            <a:r>
              <a:rPr lang="es-ES" sz="2400" b="1" dirty="0">
                <a:solidFill>
                  <a:srgbClr val="00000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ritu Santo; Dios da al bautizado la gracia santificante, las virtudes teologales y morales y los dones del Esp</a:t>
            </a:r>
            <a:r>
              <a:rPr lang="es-ES" sz="2400" b="1" dirty="0">
                <a:solidFill>
                  <a:srgbClr val="000000"/>
                </a:solidFill>
                <a:ea typeface="Calibri" pitchFamily="34" charset="0"/>
                <a:cs typeface="Tahoma" pitchFamily="34" charset="0"/>
              </a:rPr>
              <a:t>í</a:t>
            </a:r>
            <a:r>
              <a:rPr lang="es-ES" sz="2400" b="1" dirty="0">
                <a:solidFill>
                  <a:srgbClr val="00000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ritu Santo.</a:t>
            </a:r>
            <a:endParaRPr lang="es-E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575620" y="3970840"/>
            <a:ext cx="6244852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ES" sz="2400" b="1" dirty="0">
                <a:solidFill>
                  <a:srgbClr val="00000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Imprime en el cristiano un sello espiritual (</a:t>
            </a:r>
            <a:r>
              <a:rPr lang="es-ES" sz="2400" b="1" i="1" dirty="0">
                <a:solidFill>
                  <a:srgbClr val="00000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car</a:t>
            </a:r>
            <a:r>
              <a:rPr lang="es-ES" sz="2400" b="1" i="1" dirty="0">
                <a:solidFill>
                  <a:srgbClr val="000000"/>
                </a:solidFill>
                <a:ea typeface="Calibri" pitchFamily="34" charset="0"/>
                <a:cs typeface="Tahoma" pitchFamily="34" charset="0"/>
              </a:rPr>
              <a:t>á</a:t>
            </a:r>
            <a:r>
              <a:rPr lang="es-ES" sz="2400" b="1" i="1" dirty="0">
                <a:solidFill>
                  <a:srgbClr val="00000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cter</a:t>
            </a:r>
            <a:r>
              <a:rPr lang="es-ES" sz="2400" b="1" dirty="0">
                <a:solidFill>
                  <a:srgbClr val="00000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) de su pertenencia a Cristo. Este sello no se puede borrar por ning</a:t>
            </a:r>
            <a:r>
              <a:rPr lang="es-ES" sz="2400" b="1" dirty="0">
                <a:solidFill>
                  <a:srgbClr val="000000"/>
                </a:solidFill>
                <a:ea typeface="Calibri" pitchFamily="34" charset="0"/>
                <a:cs typeface="Tahoma" pitchFamily="34" charset="0"/>
              </a:rPr>
              <a:t>ú</a:t>
            </a:r>
            <a:r>
              <a:rPr lang="es-ES" sz="2400" b="1" dirty="0">
                <a:solidFill>
                  <a:srgbClr val="00000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n pecado.</a:t>
            </a:r>
            <a:endParaRPr lang="es-E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0" name="Picture 2" descr="Resultado de imagen de SACRAMENTO BAUTISM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1772816"/>
            <a:ext cx="1809750" cy="1895476"/>
          </a:xfrm>
          <a:prstGeom prst="rect">
            <a:avLst/>
          </a:prstGeom>
          <a:noFill/>
        </p:spPr>
      </p:pic>
      <p:pic>
        <p:nvPicPr>
          <p:cNvPr id="22532" name="Picture 4" descr="Resultado de imagen de SACRAMENTO BAUTISM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645024"/>
            <a:ext cx="23241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707904" y="1772816"/>
            <a:ext cx="5112568" cy="415498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ES" sz="2400" b="1" dirty="0">
                <a:solidFill>
                  <a:srgbClr val="00000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La incorporaci</a:t>
            </a:r>
            <a:r>
              <a:rPr lang="es-ES" sz="2400" b="1" dirty="0">
                <a:solidFill>
                  <a:srgbClr val="000000"/>
                </a:solidFill>
                <a:ea typeface="Calibri" pitchFamily="34" charset="0"/>
                <a:cs typeface="Tahoma" pitchFamily="34" charset="0"/>
              </a:rPr>
              <a:t>ó</a:t>
            </a:r>
            <a:r>
              <a:rPr lang="es-ES" sz="2400" b="1" dirty="0">
                <a:solidFill>
                  <a:srgbClr val="00000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n a la Iglesia.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s-ES" sz="2400" b="1" dirty="0">
              <a:solidFill>
                <a:srgbClr val="000000"/>
              </a:solidFill>
              <a:latin typeface="Tahoma" pitchFamily="34" charset="0"/>
              <a:ea typeface="Calibri" pitchFamily="34" charset="0"/>
              <a:cs typeface="Tahoma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400" b="1" dirty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400" b="1" dirty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ES" sz="2400" b="1" dirty="0">
                <a:solidFill>
                  <a:srgbClr val="FF000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Quedan obligados a testimoniar delante de los hombres la fe que recibieron de Dios por medio de la Iglesia</a:t>
            </a:r>
            <a:r>
              <a:rPr lang="es-ES" sz="2400" b="1" dirty="0">
                <a:solidFill>
                  <a:srgbClr val="FF0000"/>
                </a:solidFill>
                <a:ea typeface="Calibri" pitchFamily="34" charset="0"/>
                <a:cs typeface="Tahoma" pitchFamily="34" charset="0"/>
              </a:rPr>
              <a:t>”</a:t>
            </a:r>
            <a:r>
              <a:rPr lang="es-ES" sz="2400" b="1" dirty="0">
                <a:solidFill>
                  <a:srgbClr val="FF000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 (LG 11) y a participar en la actividad apost</a:t>
            </a:r>
            <a:r>
              <a:rPr lang="es-ES" sz="2400" b="1" dirty="0">
                <a:solidFill>
                  <a:srgbClr val="FF0000"/>
                </a:solidFill>
                <a:ea typeface="Calibri" pitchFamily="34" charset="0"/>
                <a:cs typeface="Tahoma" pitchFamily="34" charset="0"/>
              </a:rPr>
              <a:t>ó</a:t>
            </a:r>
            <a:r>
              <a:rPr lang="es-ES" sz="2400" b="1" dirty="0">
                <a:solidFill>
                  <a:srgbClr val="FF000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lica y misionera de ella</a:t>
            </a:r>
            <a:r>
              <a:rPr lang="es-ES" sz="2400" b="1" dirty="0">
                <a:solidFill>
                  <a:srgbClr val="FF0000"/>
                </a:solidFill>
                <a:ea typeface="Calibri" pitchFamily="34" charset="0"/>
                <a:cs typeface="Tahoma" pitchFamily="34" charset="0"/>
              </a:rPr>
              <a:t>»</a:t>
            </a:r>
            <a:r>
              <a:rPr lang="es-ES" sz="2400" b="1" dirty="0">
                <a:solidFill>
                  <a:srgbClr val="FF000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 (</a:t>
            </a:r>
            <a:r>
              <a:rPr lang="es-ES" sz="2400" b="1" i="1" dirty="0">
                <a:solidFill>
                  <a:srgbClr val="FF000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Catecismo</a:t>
            </a:r>
            <a:r>
              <a:rPr lang="es-ES" sz="2400" b="1" dirty="0">
                <a:solidFill>
                  <a:srgbClr val="FF000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, 1270).</a:t>
            </a:r>
            <a:endParaRPr lang="es-E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br>
              <a:rPr lang="es-ES" sz="3600" b="1" dirty="0"/>
            </a:br>
            <a:r>
              <a:rPr lang="es-ES" sz="3600" b="1" dirty="0"/>
              <a:t>2. La justificación y los efectos del bautismo</a:t>
            </a:r>
            <a:br>
              <a:rPr lang="es-ES" sz="3600" dirty="0"/>
            </a:br>
            <a:endParaRPr lang="es-ES" sz="3600" dirty="0"/>
          </a:p>
        </p:txBody>
      </p:sp>
      <p:pic>
        <p:nvPicPr>
          <p:cNvPr id="21506" name="Picture 2" descr="Resultado de imagen de SACRAMENTO BAUTISM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700808"/>
            <a:ext cx="3333750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508" name="Picture 4" descr="Resultado de imagen de SACRAMENTO BAUTISM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005064"/>
            <a:ext cx="3362378" cy="252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510" name="Picture 6" descr="Resultado de imagen de SACRAMENTO BAUTISMO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2276872"/>
            <a:ext cx="1044000" cy="10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788024" y="116632"/>
            <a:ext cx="3240360" cy="850106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r"/>
            <a:r>
              <a:rPr lang="es-ES" b="1" dirty="0"/>
              <a:t>3. Necesidad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483768" y="1268760"/>
            <a:ext cx="6408712" cy="504056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s-ES" sz="2800" b="1" dirty="0">
                <a:solidFill>
                  <a:srgbClr val="FF0000"/>
                </a:solidFill>
              </a:rPr>
              <a:t>El que crea y sea bautizado, se salvará; el que no crea, se condenará» (</a:t>
            </a:r>
            <a:r>
              <a:rPr lang="es-ES" sz="2800" b="1" i="1" dirty="0">
                <a:solidFill>
                  <a:srgbClr val="FF0000"/>
                </a:solidFill>
              </a:rPr>
              <a:t>Mc </a:t>
            </a:r>
            <a:r>
              <a:rPr lang="es-ES" sz="2800" b="1" dirty="0">
                <a:solidFill>
                  <a:srgbClr val="FF0000"/>
                </a:solidFill>
              </a:rPr>
              <a:t>16, 16)</a:t>
            </a:r>
            <a:r>
              <a:rPr lang="es-ES" sz="2800" b="1" dirty="0"/>
              <a:t>.</a:t>
            </a:r>
          </a:p>
          <a:p>
            <a:pPr algn="just">
              <a:buNone/>
            </a:pPr>
            <a:endParaRPr lang="es-ES" sz="2000" b="1" dirty="0"/>
          </a:p>
          <a:p>
            <a:pPr algn="just">
              <a:buFont typeface="Wingdings" pitchFamily="2" charset="2"/>
              <a:buChar char="q"/>
            </a:pPr>
            <a:endParaRPr lang="es-ES" sz="2000" b="1" dirty="0"/>
          </a:p>
          <a:p>
            <a:pPr algn="just">
              <a:buFont typeface="Wingdings" pitchFamily="2" charset="2"/>
              <a:buChar char="q"/>
            </a:pPr>
            <a:r>
              <a:rPr lang="es-ES" sz="2000" b="1" dirty="0"/>
              <a:t> </a:t>
            </a:r>
            <a:r>
              <a:rPr lang="es-ES" sz="2800" b="1" dirty="0"/>
              <a:t>Existen, en efecto, situaciones especiales en las cuales los frutos principales del bautismo pueden adquirirse sin la mediación sacramental: el bautismo de sangre y el bautismo de deseo.</a:t>
            </a:r>
          </a:p>
        </p:txBody>
      </p:sp>
      <p:pic>
        <p:nvPicPr>
          <p:cNvPr id="16386" name="Picture 2" descr="Resultado de imagen de SACRAMENTO BAUTISM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2028825" cy="2257426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388" name="Picture 4" descr="Imagen relacionad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861048"/>
            <a:ext cx="2038298" cy="216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8" name="Picture 2" descr="Resultado de imagen de SACRAMENTO BAUTISMO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056" y="2348880"/>
            <a:ext cx="1188000" cy="118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707904" y="980728"/>
            <a:ext cx="5148064" cy="1384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buFont typeface="Wingdings" pitchFamily="2" charset="2"/>
              <a:buChar char="q"/>
            </a:pPr>
            <a:r>
              <a:rPr lang="es-ES" sz="2800" b="1" dirty="0"/>
              <a:t>Quienes padecen la muerte por razón de la fe, sin haber recibido el Bautismo</a:t>
            </a:r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1115616" y="188640"/>
            <a:ext cx="3250704" cy="561975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r"/>
            <a:r>
              <a:rPr lang="es-ES" b="1" dirty="0"/>
              <a:t>3. Necesidad</a:t>
            </a:r>
            <a:endParaRPr lang="es-ES" dirty="0"/>
          </a:p>
        </p:txBody>
      </p:sp>
      <p:pic>
        <p:nvPicPr>
          <p:cNvPr id="1026" name="Picture 2" descr="Resultado de imagen de SACRAMENTO BAUTISM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84784"/>
            <a:ext cx="2986051" cy="216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8 CuadroTexto"/>
          <p:cNvSpPr txBox="1"/>
          <p:nvPr/>
        </p:nvSpPr>
        <p:spPr>
          <a:xfrm>
            <a:off x="0" y="5013176"/>
            <a:ext cx="8280920" cy="1384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>
              <a:buFont typeface="Wingdings" pitchFamily="2" charset="2"/>
              <a:buChar char="q"/>
            </a:pPr>
            <a:r>
              <a:rPr lang="es-ES" sz="2800" b="1" dirty="0"/>
              <a:t>Todo hombre que, ignorando el evangelio de Cristo y su Iglesia, busca la verdad y hace la voluntad de Dios según él la conoce, puede ser salvado. </a:t>
            </a:r>
          </a:p>
        </p:txBody>
      </p:sp>
      <p:pic>
        <p:nvPicPr>
          <p:cNvPr id="1028" name="Picture 4" descr="Resultado de imagen de SACRAMENTO BAUTISM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2708920"/>
            <a:ext cx="2684192" cy="201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491880" y="2204864"/>
            <a:ext cx="5328592" cy="35394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3200" b="1" dirty="0">
                <a:solidFill>
                  <a:srgbClr val="FF0000"/>
                </a:solidFill>
              </a:rPr>
              <a:t>La fe en la misericordia de Dios, que quiere que todos los hombres se salven (cfr. 1 </a:t>
            </a:r>
            <a:r>
              <a:rPr lang="es-ES" sz="3200" b="1" i="1" dirty="0">
                <a:solidFill>
                  <a:srgbClr val="FF0000"/>
                </a:solidFill>
              </a:rPr>
              <a:t>Tm </a:t>
            </a:r>
            <a:r>
              <a:rPr lang="es-ES" sz="3200" b="1" dirty="0">
                <a:solidFill>
                  <a:srgbClr val="FF0000"/>
                </a:solidFill>
              </a:rPr>
              <a:t>2, 4)</a:t>
            </a:r>
            <a:r>
              <a:rPr lang="es-ES" sz="3200" b="1" dirty="0"/>
              <a:t>, nos permite confiar en que haya un camino de salvación para los niños que mueren sin bautismo</a:t>
            </a:r>
            <a:endParaRPr lang="es-ES" sz="3200" dirty="0"/>
          </a:p>
        </p:txBody>
      </p:sp>
      <p:sp>
        <p:nvSpPr>
          <p:cNvPr id="6" name="1 Título"/>
          <p:cNvSpPr txBox="1">
            <a:spLocks noGrp="1"/>
          </p:cNvSpPr>
          <p:nvPr>
            <p:ph type="title"/>
          </p:nvPr>
        </p:nvSpPr>
        <p:spPr>
          <a:xfrm>
            <a:off x="467544" y="332656"/>
            <a:ext cx="3322712" cy="1143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Necesidad</a:t>
            </a:r>
            <a:endParaRPr kumimoji="0" lang="es-ES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482" name="Picture 2" descr="Imagen relacionad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73016"/>
            <a:ext cx="3294869" cy="2952000"/>
          </a:xfrm>
          <a:prstGeom prst="rect">
            <a:avLst/>
          </a:prstGeom>
          <a:noFill/>
        </p:spPr>
      </p:pic>
      <p:pic>
        <p:nvPicPr>
          <p:cNvPr id="20484" name="Picture 4" descr="Resultado de imagen de SACRAMENTO BAUTISM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188640"/>
            <a:ext cx="2492464" cy="187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</TotalTime>
  <Words>868</Words>
  <Application>Microsoft Office PowerPoint</Application>
  <PresentationFormat>Presentación en pantalla (4:3)</PresentationFormat>
  <Paragraphs>52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Arial</vt:lpstr>
      <vt:lpstr>Calibri</vt:lpstr>
      <vt:lpstr>Tahoma</vt:lpstr>
      <vt:lpstr>Wingdings</vt:lpstr>
      <vt:lpstr>Tema de Office</vt:lpstr>
      <vt:lpstr>EL BAUTISMO</vt:lpstr>
      <vt:lpstr> 1. Fundamentos bíblicos e institución </vt:lpstr>
      <vt:lpstr>1. Fundamentos bíblicos e institución</vt:lpstr>
      <vt:lpstr> 2. La justificación y los efectos del bautismo </vt:lpstr>
      <vt:lpstr> 2. La justificación y los efectos del bautismo </vt:lpstr>
      <vt:lpstr> 2. La justificación y los efectos del bautismo </vt:lpstr>
      <vt:lpstr>3. Necesidad</vt:lpstr>
      <vt:lpstr>3. Necesidad</vt:lpstr>
      <vt:lpstr>3. Necesidad</vt:lpstr>
      <vt:lpstr> 4. Celebración litúrgica </vt:lpstr>
      <vt:lpstr>  5. Ministro y sujeto   </vt:lpstr>
      <vt:lpstr>RESUMEN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Fundamentos bíblicos e institución</dc:title>
  <dc:creator>Ordenador532</dc:creator>
  <cp:lastModifiedBy>Antonio Meléndez Gayoso</cp:lastModifiedBy>
  <cp:revision>10</cp:revision>
  <dcterms:created xsi:type="dcterms:W3CDTF">2018-02-22T10:30:14Z</dcterms:created>
  <dcterms:modified xsi:type="dcterms:W3CDTF">2023-10-21T18:37:54Z</dcterms:modified>
</cp:coreProperties>
</file>